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62" r:id="rId5"/>
    <p:sldId id="266" r:id="rId6"/>
    <p:sldId id="267" r:id="rId7"/>
    <p:sldId id="268" r:id="rId8"/>
    <p:sldId id="273" r:id="rId9"/>
    <p:sldId id="269" r:id="rId10"/>
    <p:sldId id="270" r:id="rId11"/>
    <p:sldId id="271" r:id="rId12"/>
    <p:sldId id="274" r:id="rId13"/>
    <p:sldId id="272" r:id="rId14"/>
    <p:sldId id="275" r:id="rId15"/>
    <p:sldId id="276" r:id="rId16"/>
    <p:sldId id="277" r:id="rId17"/>
    <p:sldId id="263" r:id="rId18"/>
    <p:sldId id="264" r:id="rId19"/>
  </p:sldIdLst>
  <p:sldSz cx="9144000" cy="5143500" type="screen16x9"/>
  <p:notesSz cx="6858000" cy="9144000"/>
  <p:defaultTextStyle>
    <a:lvl1pPr marL="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8191" autoAdjust="0"/>
  </p:normalViewPr>
  <p:slideViewPr>
    <p:cSldViewPr>
      <p:cViewPr varScale="1">
        <p:scale>
          <a:sx n="98" d="100"/>
          <a:sy n="98" d="100"/>
        </p:scale>
        <p:origin x="468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tr-TR" sz="1200"/>
            </a:lvl1pPr>
            <a:extLst/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tr-TR" sz="1200"/>
            </a:lvl1pPr>
            <a:extLst/>
          </a:lstStyle>
          <a:p>
            <a:fld id="{A8ADFD5B-A66C-449C-B6E8-FB716D07777D}" type="datetimeFigureOut">
              <a:pPr/>
              <a:t>15.10.2020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tr-TR"/>
              <a:t>Ana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tr-TR" sz="1200"/>
            </a:lvl1pPr>
            <a:extLst/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tr-TR" sz="1200"/>
            </a:lvl1pPr>
            <a:extLst/>
          </a:lstStyle>
          <a:p>
            <a:fld id="{CA5D3BF3-D352-46FC-8343-31F56E6730EA}" type="slidenum"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285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492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tr-TR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568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tr-TR" smtClean="0"/>
              <a:pPr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980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tr-TR" smtClean="0"/>
              <a:pPr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392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tr-TR" smtClean="0"/>
              <a:pPr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207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tr-TR" smtClean="0"/>
              <a:pPr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5339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tr-TR" smtClean="0"/>
              <a:pPr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852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tr-TR" smtClean="0"/>
              <a:pPr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016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tr-TR" smtClean="0"/>
              <a:pPr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462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Slaydı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lang="tr-TR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tr-TR" smtClean="0"/>
              <a:t>Asıl alt başlık stilini düzenlemek için tıklatın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lang="tr-TR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tr-TR">
                <a:solidFill>
                  <a:srgbClr val="FFFFFF"/>
                </a:solidFill>
              </a:rPr>
              <a:pPr algn="ctr"/>
              <a:t>15.10.2020</a:t>
            </a:fld>
            <a:endParaRPr kumimoji="0" lang="tr-TR" sz="200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 lang="tr-TR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tr-TR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 lang="tr-TR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tr-TR">
                <a:solidFill>
                  <a:schemeClr val="tx2"/>
                </a:solidFill>
              </a:rPr>
              <a:pPr/>
              <a:t>‹#›</a:t>
            </a:fld>
            <a:endParaRPr kumimoji="0" lang="tr-TR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lang="tr-TR" cap="all" baseline="0"/>
            </a:lvl1pPr>
            <a:extLst/>
          </a:lstStyle>
          <a:p>
            <a:pPr eaLnBrk="1" latinLnBrk="0" hangingPunct="1"/>
            <a:r>
              <a:rPr lang="tr-TR" smtClean="0"/>
              <a:t>Asıl başlık stili için tıklatın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zel Yerleş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tr-TR" smtClean="0"/>
              <a:t>Asıl başlık stili için tıklatın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pPr/>
              <a:t>15.10.2020</a:t>
            </a:fld>
            <a:endParaRPr kumimoji="0" lang="tr-TR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tr-TR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lang="tr-TR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tr-TR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tr-T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tr-TR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tr-T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lang="tr-TR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tr-TR"/>
              <a:t>Ana başlık stilini düzenlemek için tıklatın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pPr/>
              <a:t>15.10.2020</a:t>
            </a:fld>
            <a:endParaRPr kumimoji="0"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lang="tr-TR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tr-TR" sz="2400" b="1">
                <a:solidFill>
                  <a:srgbClr val="FFFFFF"/>
                </a:solidFill>
              </a:rPr>
              <a:pPr algn="ctr"/>
              <a:t>‹#›</a:t>
            </a:fld>
            <a:endParaRPr kumimoji="0" lang="tr-TR" sz="24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tr-TR" smtClean="0"/>
              <a:t>Asıl başlık stili için tıklatın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pPr/>
              <a:t>15.10.2020</a:t>
            </a:fld>
            <a:endParaRPr kumimoji="0"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0"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 lang="tr-TR"/>
            </a:lvl1pPr>
            <a:extLst/>
          </a:lstStyle>
          <a:p>
            <a:pPr eaLnBrk="1" latinLnBrk="0" hangingPunct="1"/>
            <a:r>
              <a:rPr lang="tr-TR" smtClean="0"/>
              <a:t>Asıl başlık stili için tıklatın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pPr/>
              <a:t>15.10.2020</a:t>
            </a:fld>
            <a:endParaRPr kumimoji="0" lang="tr-T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0" lang="tr-T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tr-T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tr-T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tr-TR" smtClean="0"/>
              <a:t>Asıl başlık stili için tıklatın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pPr/>
              <a:t>15.10.2020</a:t>
            </a:fld>
            <a:endParaRPr kumimoji="0"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tr-T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tr-TR">
                <a:solidFill>
                  <a:srgbClr val="FFFFFF"/>
                </a:solidFill>
              </a:rPr>
              <a:pPr/>
              <a:t>‹#›</a:t>
            </a:fld>
            <a:endParaRPr kumimoji="0" lang="tr-T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pPr/>
              <a:t>15.10.2020</a:t>
            </a:fld>
            <a:endParaRPr kumimoji="0"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 lang="tr-TR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tr-TR">
                <a:solidFill>
                  <a:schemeClr val="tx2"/>
                </a:solidFill>
              </a:rPr>
              <a:pPr/>
              <a:t>‹#›</a:t>
            </a:fld>
            <a:endParaRPr kumimoji="0" lang="tr-TR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İçerik, Açıklama Yazıl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lang="tr-TR" sz="4200" b="0"/>
            </a:lvl1pPr>
            <a:extLst/>
          </a:lstStyle>
          <a:p>
            <a:pPr eaLnBrk="1" latinLnBrk="0" hangingPunct="1"/>
            <a:r>
              <a:rPr lang="tr-TR" smtClean="0"/>
              <a:t>Asıl başlık stili için tıklatın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pPr/>
              <a:t>15.10.2020</a:t>
            </a:fld>
            <a:endParaRPr kumimoji="0"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tr-T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tr-TR">
                <a:solidFill>
                  <a:srgbClr val="FFFFFF"/>
                </a:solidFill>
              </a:rPr>
              <a:pPr/>
              <a:t>‹#›</a:t>
            </a:fld>
            <a:endParaRPr kumimoji="0" lang="tr-TR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lang="tr-TR" sz="1800"/>
            </a:lvl1pPr>
            <a:lvl2pPr eaLnBrk="1" latinLnBrk="0" hangingPunct="1">
              <a:buNone/>
              <a:defRPr kumimoji="0" lang="tr-TR" sz="1200"/>
            </a:lvl2pPr>
            <a:lvl3pPr eaLnBrk="1" latinLnBrk="0" hangingPunct="1">
              <a:buNone/>
              <a:defRPr kumimoji="0" lang="tr-TR" sz="1000"/>
            </a:lvl3pPr>
            <a:lvl4pPr eaLnBrk="1" latinLnBrk="0" hangingPunct="1">
              <a:buNone/>
              <a:defRPr kumimoji="0" lang="tr-TR" sz="900"/>
            </a:lvl4pPr>
            <a:lvl5pPr eaLnBrk="1" latinLnBrk="0" hangingPunct="1">
              <a:buNone/>
              <a:defRPr kumimoji="0" lang="tr-TR" sz="9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, Açıklama Yazılı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tr-TR" sz="3200"/>
            </a:lvl1pPr>
            <a:extLst/>
          </a:lstStyle>
          <a:p>
            <a:r>
              <a:rPr kumimoji="0" lang="tr-TR" smtClean="0"/>
              <a:t>Resim eklemek için simgeyi tıklatın</a:t>
            </a:r>
            <a:endParaRPr kumimoji="0"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tr-TR" sz="1700"/>
            </a:lvl1pPr>
            <a:lvl2pPr eaLnBrk="1" latinLnBrk="0" hangingPunct="1">
              <a:buFontTx/>
              <a:buNone/>
              <a:defRPr kumimoji="0" lang="tr-TR" sz="1200"/>
            </a:lvl2pPr>
            <a:lvl3pPr eaLnBrk="1" latinLnBrk="0" hangingPunct="1">
              <a:buFontTx/>
              <a:buNone/>
              <a:defRPr kumimoji="0" lang="tr-TR" sz="1000"/>
            </a:lvl3pPr>
            <a:lvl4pPr eaLnBrk="1" latinLnBrk="0" hangingPunct="1">
              <a:buFontTx/>
              <a:buNone/>
              <a:defRPr kumimoji="0" lang="tr-TR" sz="900"/>
            </a:lvl4pPr>
            <a:lvl5pPr eaLnBrk="1" latinLnBrk="0" hangingPunct="1">
              <a:buFontTx/>
              <a:buNone/>
              <a:defRPr kumimoji="0" lang="tr-TR" sz="9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lang="tr-TR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tr-TR" smtClean="0"/>
              <a:t>Asıl başlık stili için tıklatın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pPr/>
              <a:t>15.10.2020</a:t>
            </a:fld>
            <a:endParaRPr kumimoji="0"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lang="tr-TR" sz="2800"/>
            </a:lvl1pPr>
            <a:extLst/>
          </a:lstStyle>
          <a:p>
            <a:pPr algn="ctr"/>
            <a:fld id="{8F82E0A0-C266-4798-8C8F-B9F91E9DA37E}" type="slidenum">
              <a:rPr kumimoji="0" lang="tr-TR" sz="2800" b="1">
                <a:solidFill>
                  <a:srgbClr val="FFFFFF"/>
                </a:solidFill>
              </a:rPr>
              <a:pPr algn="ctr"/>
              <a:t>‹#›</a:t>
            </a:fld>
            <a:endParaRPr kumimoji="0" lang="tr-TR" sz="280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>
            <a:extLst/>
          </a:lstStyle>
          <a:p>
            <a:endParaRPr kumimoji="0"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tr-TR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pPr/>
              <a:t>15.10.2020</a:t>
            </a:fld>
            <a:endParaRPr kumimoji="0" lang="tr-TR" sz="14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tr-TR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tr-TR" sz="14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tr-T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lang="tr-TR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 sz="1400" b="1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pPr eaLnBrk="1" latinLnBrk="0" hangingPunct="1"/>
            <a:r>
              <a:rPr kumimoji="0" lang="tr-TR" smtClean="0"/>
              <a:t>Asıl başlık stili için tıklatın</a:t>
            </a:r>
            <a:endParaRPr kumimoji="0"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tr-T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tr-T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tr-T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tr-T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tr-T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tr-T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onedio.com/etiket/muzik/579b308d8acc3c5e26076ac3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learncomputerscienceonline.com/what-is-computer-progra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>
            <a:extLst/>
          </a:lstStyle>
          <a:p>
            <a:r>
              <a:rPr lang="tr-TR" dirty="0"/>
              <a:t>C </a:t>
            </a:r>
            <a:r>
              <a:rPr lang="tr-TR" dirty="0" smtClean="0"/>
              <a:t> </a:t>
            </a:r>
            <a:r>
              <a:rPr lang="tr-TR" dirty="0" err="1" smtClean="0"/>
              <a:t>Programmming</a:t>
            </a:r>
            <a:r>
              <a:rPr lang="tr-TR" dirty="0" smtClean="0"/>
              <a:t> Language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39502"/>
            <a:ext cx="5905500" cy="394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43558"/>
            <a:ext cx="6480720" cy="3122602"/>
          </a:xfrm>
          <a:prstGeom prst="rect">
            <a:avLst/>
          </a:prstGeom>
          <a:ln/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2842828" y="123478"/>
            <a:ext cx="3458344" cy="509424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Integer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55926"/>
            <a:ext cx="6480720" cy="845702"/>
          </a:xfrm>
          <a:prstGeom prst="rect">
            <a:avLst/>
          </a:prstGeom>
          <a:ln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224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7396"/>
            <a:ext cx="7057480" cy="3416602"/>
          </a:xfrm>
          <a:prstGeom prst="rect">
            <a:avLst/>
          </a:prstGeom>
          <a:ln/>
          <a:scene3d>
            <a:camera prst="perspectiveRight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107504" y="339502"/>
            <a:ext cx="3458344" cy="509424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Integer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 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915816" y="411510"/>
            <a:ext cx="6192688" cy="4001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/>
              <a:t>sizeof</a:t>
            </a:r>
            <a:r>
              <a:rPr lang="en-US" sz="2000" dirty="0"/>
              <a:t>(short) ≤ </a:t>
            </a:r>
            <a:r>
              <a:rPr lang="en-US" sz="2000" dirty="0" err="1"/>
              <a:t>sizeof</a:t>
            </a:r>
            <a:r>
              <a:rPr lang="en-US" sz="2000" dirty="0"/>
              <a:t>(</a:t>
            </a:r>
            <a:r>
              <a:rPr lang="en-US" sz="2000" dirty="0" err="1"/>
              <a:t>int</a:t>
            </a:r>
            <a:r>
              <a:rPr lang="en-US" sz="2000" dirty="0"/>
              <a:t>) ≤ </a:t>
            </a:r>
            <a:r>
              <a:rPr lang="en-US" sz="2000" dirty="0" err="1"/>
              <a:t>sizeof</a:t>
            </a:r>
            <a:r>
              <a:rPr lang="en-US" sz="2000" dirty="0"/>
              <a:t>(long) ≤ </a:t>
            </a:r>
            <a:r>
              <a:rPr lang="en-US" sz="2000" dirty="0" err="1"/>
              <a:t>sizeof</a:t>
            </a:r>
            <a:r>
              <a:rPr lang="en-US" sz="2000" dirty="0"/>
              <a:t>(long long)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23250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7490792" cy="653440"/>
          </a:xfrm>
        </p:spPr>
        <p:txBody>
          <a:bodyPr>
            <a:normAutofit fontScale="90000"/>
          </a:bodyPr>
          <a:lstStyle/>
          <a:p>
            <a:r>
              <a:rPr lang="en-US" dirty="0"/>
              <a:t>Integer Types with Exact Width (C99)</a:t>
            </a:r>
            <a:endParaRPr lang="tr-T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" y="1355554"/>
            <a:ext cx="4968552" cy="2106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9542"/>
            <a:ext cx="25050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99" y="1491629"/>
            <a:ext cx="4121905" cy="100811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6" y="3764220"/>
            <a:ext cx="4608512" cy="50405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91448"/>
            <a:ext cx="4248472" cy="137682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5" name="Dikdörtgen 4"/>
          <p:cNvSpPr/>
          <p:nvPr/>
        </p:nvSpPr>
        <p:spPr>
          <a:xfrm>
            <a:off x="4860032" y="4515966"/>
            <a:ext cx="4176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i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Integer</a:t>
            </a:r>
            <a:r>
              <a:rPr lang="tr-TR" sz="16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1600" b="1" i="1" u="sng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Overflow</a:t>
            </a:r>
            <a:r>
              <a:rPr lang="tr-TR" sz="16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endParaRPr lang="tr-TR" sz="1600" b="1" i="1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tr-T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c-primer-plus-6th-edition </a:t>
            </a:r>
            <a:r>
              <a:rPr lang="tr-T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page</a:t>
            </a:r>
            <a:r>
              <a:rPr lang="tr-T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68-69</a:t>
            </a:r>
            <a:endParaRPr lang="tr-T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Dirsek Bağlayıcısı 20"/>
          <p:cNvCxnSpPr/>
          <p:nvPr/>
        </p:nvCxnSpPr>
        <p:spPr>
          <a:xfrm flipV="1">
            <a:off x="6516216" y="3867894"/>
            <a:ext cx="1296144" cy="864096"/>
          </a:xfrm>
          <a:prstGeom prst="bentConnector3">
            <a:avLst>
              <a:gd name="adj1" fmla="val 128161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19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7614"/>
            <a:ext cx="5832648" cy="3472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107504" y="339502"/>
            <a:ext cx="3458344" cy="509424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Example</a:t>
            </a:r>
            <a:r>
              <a:rPr lang="tr-TR" dirty="0" smtClean="0"/>
              <a:t> : </a:t>
            </a:r>
            <a:endParaRPr lang="tr-T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78" y="2427734"/>
            <a:ext cx="545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Düz Bağlayıcı 7"/>
          <p:cNvCxnSpPr/>
          <p:nvPr/>
        </p:nvCxnSpPr>
        <p:spPr>
          <a:xfrm>
            <a:off x="3015472" y="3435846"/>
            <a:ext cx="2996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/>
          <p:nvPr/>
        </p:nvCxnSpPr>
        <p:spPr>
          <a:xfrm flipV="1">
            <a:off x="5868144" y="2884934"/>
            <a:ext cx="792088" cy="550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2123728" y="411510"/>
            <a:ext cx="6647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u="sng" dirty="0" smtClean="0"/>
              <a:t>Desktop\COMP124_ANSI_C\</a:t>
            </a:r>
            <a:r>
              <a:rPr lang="tr-TR" sz="1400" i="1" u="sng" dirty="0" err="1" smtClean="0"/>
              <a:t>VS_example</a:t>
            </a:r>
            <a:r>
              <a:rPr lang="tr-TR" sz="1400" i="1" u="sng" dirty="0" smtClean="0"/>
              <a:t>\orn2_limits_types\</a:t>
            </a:r>
            <a:r>
              <a:rPr lang="tr-TR" sz="1400" i="1" u="sng" dirty="0" err="1" smtClean="0"/>
              <a:t>limits_types</a:t>
            </a:r>
            <a:r>
              <a:rPr lang="tr-TR" sz="1400" i="1" u="sng" dirty="0" smtClean="0"/>
              <a:t>\limits_types.sln</a:t>
            </a:r>
            <a:endParaRPr lang="tr-TR" sz="1400" i="1" u="sng" dirty="0"/>
          </a:p>
        </p:txBody>
      </p:sp>
      <p:sp>
        <p:nvSpPr>
          <p:cNvPr id="3" name="Dikdörtgen 2"/>
          <p:cNvSpPr/>
          <p:nvPr/>
        </p:nvSpPr>
        <p:spPr>
          <a:xfrm>
            <a:off x="6084168" y="3291830"/>
            <a:ext cx="279576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r-TR" dirty="0"/>
              <a:t>Koşullu </a:t>
            </a:r>
            <a:r>
              <a:rPr lang="tr-TR" dirty="0" smtClean="0"/>
              <a:t>değerlendirme işlemi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75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11560" y="267494"/>
            <a:ext cx="8153400" cy="653440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Floating</a:t>
            </a:r>
            <a:r>
              <a:rPr lang="tr-TR" dirty="0"/>
              <a:t>-Point </a:t>
            </a:r>
            <a:r>
              <a:rPr lang="tr-TR" dirty="0" err="1"/>
              <a:t>Types</a:t>
            </a:r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9622"/>
            <a:ext cx="5219419" cy="181850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11910"/>
            <a:ext cx="4494043" cy="7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1923678"/>
            <a:ext cx="5306517" cy="136815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5" y="3625728"/>
            <a:ext cx="6719882" cy="21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57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267494"/>
            <a:ext cx="8153400" cy="509424"/>
          </a:xfrm>
        </p:spPr>
        <p:txBody>
          <a:bodyPr>
            <a:noAutofit/>
          </a:bodyPr>
          <a:lstStyle/>
          <a:p>
            <a:r>
              <a:rPr lang="en-US" sz="2800" dirty="0"/>
              <a:t>Example 2-2. Illustrating the precision of type float</a:t>
            </a:r>
            <a:endParaRPr lang="tr-TR" sz="2800" dirty="0"/>
          </a:p>
        </p:txBody>
      </p:sp>
      <p:sp>
        <p:nvSpPr>
          <p:cNvPr id="5" name="Dikdörtgen 4"/>
          <p:cNvSpPr/>
          <p:nvPr/>
        </p:nvSpPr>
        <p:spPr>
          <a:xfrm>
            <a:off x="550349" y="771550"/>
            <a:ext cx="8424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i="1" dirty="0"/>
              <a:t>Desktop\COMP124_ANSI_C\</a:t>
            </a:r>
            <a:r>
              <a:rPr lang="tr-TR" sz="1400" i="1" dirty="0" err="1"/>
              <a:t>VS_example</a:t>
            </a:r>
            <a:r>
              <a:rPr lang="tr-TR" sz="1400" i="1" dirty="0"/>
              <a:t>\orn3_float_precision\</a:t>
            </a:r>
            <a:r>
              <a:rPr lang="tr-TR" sz="1400" i="1" dirty="0" err="1"/>
              <a:t>float_precision</a:t>
            </a:r>
            <a:r>
              <a:rPr lang="tr-TR" sz="1400" i="1" dirty="0"/>
              <a:t>\float_precision.sln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7614"/>
            <a:ext cx="3821713" cy="361235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93200"/>
            <a:ext cx="4859033" cy="1075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526455"/>
            <a:ext cx="4176464" cy="8576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955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9502"/>
            <a:ext cx="7008102" cy="4430662"/>
          </a:xfrm>
          <a:prstGeom prst="rect">
            <a:avLst/>
          </a:prstGeom>
          <a:ln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44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763688" y="2231"/>
            <a:ext cx="5760640" cy="648072"/>
          </a:xfrm>
        </p:spPr>
        <p:txBody>
          <a:bodyPr>
            <a:normAutofit fontScale="90000"/>
          </a:bodyPr>
          <a:lstStyle>
            <a:extLst/>
          </a:lstStyle>
          <a:p>
            <a:r>
              <a:rPr lang="tr-TR" dirty="0" smtClean="0"/>
              <a:t>Yazılım Geliştirme Döngüsü</a:t>
            </a:r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" y="1543100"/>
            <a:ext cx="4658837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2129873" y="2643758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-1-</a:t>
            </a:r>
            <a:endParaRPr lang="tr-T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4860032" y="1919610"/>
            <a:ext cx="4176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information does the program need </a:t>
            </a:r>
            <a:r>
              <a:rPr lang="en-US" dirty="0" smtClean="0"/>
              <a:t>to </a:t>
            </a:r>
            <a:r>
              <a:rPr lang="en-US" dirty="0"/>
              <a:t>get started</a:t>
            </a:r>
            <a:r>
              <a:rPr lang="en-US" dirty="0" smtClean="0"/>
              <a:t>?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What exactly do I want the program to produce as output? 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is the best way to represent the data? 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539552" y="627534"/>
            <a:ext cx="7848872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Reading about C isn’t enough. You should try writing one or two simple programs </a:t>
            </a:r>
            <a:r>
              <a:rPr lang="tr-TR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tr-T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76200" cap="flat" cmpd="sng" algn="ctr">
            <a:solidFill>
              <a:schemeClr val="accent4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>
            <a:extLst/>
          </a:lstStyle>
          <a:p>
            <a:endParaRPr lang="tr-TR"/>
          </a:p>
        </p:txBody>
      </p:sp>
      <p:sp>
        <p:nvSpPr>
          <p:cNvPr id="3" name="Shape 2"/>
          <p:cNvSpPr txBox="1">
            <a:spLocks noChangeArrowheads="1"/>
          </p:cNvSpPr>
          <p:nvPr/>
        </p:nvSpPr>
        <p:spPr>
          <a:xfrm>
            <a:off x="685800" y="285750"/>
            <a:ext cx="7772400" cy="838200"/>
          </a:xfrm>
          <a:prstGeom prst="rect">
            <a:avLst/>
          </a:prstGeom>
        </p:spPr>
        <p:txBody>
          <a:bodyPr>
            <a:normAutofit fontScale="98000"/>
          </a:bodyPr>
          <a:lstStyle>
            <a:extLst/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tr-TR"/>
            </a:pPr>
            <a:r>
              <a:rPr kumimoji="0" lang="tr-TR" sz="2041" b="0" i="0" u="none" strike="noStrike" kern="1200" cap="none" spc="0" normalizeH="0" baseline="0">
                <a:ln>
                  <a:noFill/>
                </a:ln>
                <a:solidFill>
                  <a:srgbClr val="DDDDDD">
                    <a:alpha val="100000"/>
                  </a:srgb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Geniş Ekran Test Deseni (16:9)</a:t>
            </a:r>
            <a:endParaRPr kumimoji="0" lang="tr-TR" sz="4898" b="0" i="0" u="none" strike="noStrike" kern="1200" cap="none" spc="0" normalizeH="0" baseline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1143000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tr-TR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001000" y="0"/>
            <a:ext cx="0" cy="5143500"/>
          </a:xfrm>
          <a:prstGeom prst="line">
            <a:avLst/>
          </a:prstGeom>
          <a:noFill/>
          <a:ln w="127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tr-TR"/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>
            <a:off x="0" y="4780298"/>
            <a:ext cx="9144000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shade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tr-TR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276600" y="1352550"/>
            <a:ext cx="2590800" cy="25884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ctr" compatLnSpc="1">
            <a:noAutofit/>
          </a:bodyPr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b="1">
                <a:solidFill>
                  <a:srgbClr val="DDDDDD">
                    <a:alpha val="100000"/>
                  </a:srgbClr>
                </a:solidFill>
              </a:rPr>
              <a:t>En Boy Oranı Sınaması</a:t>
            </a:r>
            <a:endParaRPr lang="tr-TR" sz="4000"/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tr-TR" sz="1050">
              <a:solidFill>
                <a:srgbClr val="DDDDDD">
                  <a:alpha val="100000"/>
                </a:srgbClr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400">
                <a:solidFill>
                  <a:srgbClr val="DDDDDD">
                    <a:alpha val="100000"/>
                  </a:srgbClr>
                </a:solidFill>
              </a:rPr>
              <a:t>(Yuvarlak görünmeli)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81000" y="4780299"/>
            <a:ext cx="533400" cy="2442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anchor="t" compatLnSpc="1">
            <a:spAutoFit/>
          </a:bodyPr>
          <a:lstStyle>
            <a:extLst/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tr-TR" sz="1000" b="1">
                <a:solidFill>
                  <a:schemeClr val="accent1"/>
                </a:solidFill>
                <a:latin typeface="Arial"/>
              </a:rPr>
              <a:t>16x9</a:t>
            </a:r>
            <a:endParaRPr lang="tr-TR" sz="100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1143000" y="4399651"/>
            <a:ext cx="6858000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shade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tr-TR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371600" y="4399651"/>
            <a:ext cx="533400" cy="2442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anchor="t" compatLnSpc="1">
            <a:spAutoFit/>
          </a:bodyPr>
          <a:lstStyle>
            <a:extLst/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tr-TR" sz="1000" b="1">
                <a:solidFill>
                  <a:schemeClr val="accent1"/>
                </a:solidFill>
                <a:latin typeface="Arial"/>
              </a:rPr>
              <a:t>4x3</a:t>
            </a:r>
            <a:endParaRPr lang="tr-TR" sz="1000">
              <a:solidFill>
                <a:schemeClr val="accent1"/>
              </a:solidFill>
              <a:latin typeface="Arial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9001000" cy="869464"/>
          </a:xfrm>
        </p:spPr>
        <p:txBody>
          <a:bodyPr>
            <a:normAutofit fontScale="90000"/>
          </a:bodyPr>
          <a:lstStyle>
            <a:extLst/>
          </a:lstStyle>
          <a:p>
            <a:pPr fontAlgn="base"/>
            <a:r>
              <a:rPr lang="tr-TR" sz="3600" b="1" dirty="0">
                <a:solidFill>
                  <a:srgbClr val="FF0000"/>
                </a:solidFill>
              </a:rPr>
              <a:t>Ada </a:t>
            </a:r>
            <a:r>
              <a:rPr lang="tr-TR" sz="3600" b="1" dirty="0" err="1">
                <a:solidFill>
                  <a:srgbClr val="FF0000"/>
                </a:solidFill>
              </a:rPr>
              <a:t>Lovelace</a:t>
            </a:r>
            <a:r>
              <a:rPr lang="tr-TR" sz="3600" b="1" dirty="0">
                <a:solidFill>
                  <a:srgbClr val="FF0000"/>
                </a:solidFill>
              </a:rPr>
              <a:t> </a:t>
            </a:r>
            <a:r>
              <a:rPr lang="tr-TR" sz="3600" b="1" dirty="0" smtClean="0">
                <a:solidFill>
                  <a:srgbClr val="FF0000"/>
                </a:solidFill>
              </a:rPr>
              <a:t>:</a:t>
            </a:r>
            <a:r>
              <a:rPr lang="tr-TR" sz="3100" b="1" dirty="0" smtClean="0"/>
              <a:t>Bilgisayarın </a:t>
            </a:r>
            <a:r>
              <a:rPr lang="tr-TR" sz="3100" b="1" dirty="0"/>
              <a:t>İcadından Bir Asır Önce </a:t>
            </a:r>
            <a:r>
              <a:rPr lang="tr-TR" sz="3100" b="1" dirty="0" smtClean="0"/>
              <a:t>  </a:t>
            </a:r>
            <a:br>
              <a:rPr lang="tr-TR" sz="3100" b="1" dirty="0" smtClean="0"/>
            </a:br>
            <a:r>
              <a:rPr lang="tr-TR" sz="3100" b="1" dirty="0"/>
              <a:t> </a:t>
            </a:r>
            <a:r>
              <a:rPr lang="tr-TR" sz="3100" b="1" dirty="0" smtClean="0"/>
              <a:t>                         Algoritma </a:t>
            </a:r>
            <a:r>
              <a:rPr lang="tr-TR" sz="3100" b="1" dirty="0"/>
              <a:t>Yazan Dünyanın İlk </a:t>
            </a:r>
            <a:r>
              <a:rPr lang="tr-TR" sz="3100" b="1" dirty="0" smtClean="0"/>
              <a:t>Programcısı</a:t>
            </a:r>
            <a:endParaRPr lang="tr-TR" sz="3600" b="1" dirty="0"/>
          </a:p>
        </p:txBody>
      </p:sp>
      <p:pic>
        <p:nvPicPr>
          <p:cNvPr id="1026" name="Picture 2" descr="C:\Users\ilyas\Desktop\COMP124_ANSI_C\resim\s-976665c2ffe1e7073816f2b02db0ed22e732009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34037"/>
            <a:ext cx="1872208" cy="268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lyas\Desktop\COMP124_ANSI_C\resim\s-ee210d93de3f5c382f9f7bffa0e7c9080fdd40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419622"/>
            <a:ext cx="2808312" cy="23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ikdörtgen 11"/>
          <p:cNvSpPr/>
          <p:nvPr/>
        </p:nvSpPr>
        <p:spPr>
          <a:xfrm>
            <a:off x="2051720" y="1434138"/>
            <a:ext cx="4176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1600" b="1" dirty="0"/>
              <a:t>Henüz 18 yaşındayken</a:t>
            </a:r>
            <a:r>
              <a:rPr lang="tr-TR" sz="1600" dirty="0"/>
              <a:t>, mekanik bir hesap makinesi tasarlayan Charles </a:t>
            </a:r>
            <a:r>
              <a:rPr lang="tr-TR" sz="1600" dirty="0" err="1"/>
              <a:t>Babbage'ın</a:t>
            </a:r>
            <a:r>
              <a:rPr lang="tr-TR" sz="1600" dirty="0"/>
              <a:t> makinesi hakkındaki bir makaleyi çevirmiş, makaleden çok daha uzun açıklamalarla </a:t>
            </a:r>
            <a:r>
              <a:rPr lang="tr-TR" sz="1600" dirty="0" err="1"/>
              <a:t>ayrıntılandırmış</a:t>
            </a:r>
            <a:r>
              <a:rPr lang="tr-TR" sz="1600" dirty="0"/>
              <a:t>, bu makine sayesinde grafikler çizilip, </a:t>
            </a:r>
            <a:r>
              <a:rPr lang="tr-TR" sz="1600" dirty="0">
                <a:hlinkClick r:id="rId5" tooltip="müzik"/>
              </a:rPr>
              <a:t>müzik</a:t>
            </a:r>
            <a:r>
              <a:rPr lang="tr-TR" sz="1600" dirty="0"/>
              <a:t> yazılabileceğini öngörmüştü.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2123728" y="3246856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tr-TR" sz="1600" b="1" dirty="0"/>
              <a:t>Bu makinayı kullanarak </a:t>
            </a:r>
            <a:r>
              <a:rPr lang="tr-TR" sz="1600" b="1" dirty="0" err="1"/>
              <a:t>Bernouilli</a:t>
            </a:r>
            <a:r>
              <a:rPr lang="tr-TR" sz="1600" b="1" dirty="0"/>
              <a:t> sayılarının hesaplanabileceğini de detaylıca açıklamıştı</a:t>
            </a:r>
            <a:r>
              <a:rPr lang="tr-TR" b="1" dirty="0"/>
              <a:t>.</a:t>
            </a:r>
          </a:p>
        </p:txBody>
      </p:sp>
      <p:sp>
        <p:nvSpPr>
          <p:cNvPr id="14" name="Dikdörtgen 13"/>
          <p:cNvSpPr/>
          <p:nvPr/>
        </p:nvSpPr>
        <p:spPr>
          <a:xfrm>
            <a:off x="107504" y="4155926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Bu olay, </a:t>
            </a:r>
            <a:r>
              <a:rPr lang="tr-TR" b="1" dirty="0"/>
              <a:t>Ada </a:t>
            </a:r>
            <a:r>
              <a:rPr lang="tr-TR" b="1" dirty="0" err="1"/>
              <a:t>Lovelace'in</a:t>
            </a:r>
            <a:r>
              <a:rPr lang="tr-TR" b="1" dirty="0"/>
              <a:t> </a:t>
            </a:r>
            <a:r>
              <a:rPr lang="tr-TR" dirty="0"/>
              <a:t>dünyanın ilk bilgisayar programcısı olarak anılmasına neden </a:t>
            </a:r>
            <a:r>
              <a:rPr lang="tr-TR" dirty="0" smtClean="0"/>
              <a:t>olmuştur.</a:t>
            </a:r>
          </a:p>
          <a:p>
            <a:r>
              <a:rPr lang="tr-TR" dirty="0" smtClean="0"/>
              <a:t>Çünkü </a:t>
            </a:r>
            <a:r>
              <a:rPr lang="tr-TR" dirty="0"/>
              <a:t>bu, bilgisayarda yürütülebilecek şekilde yazılmış yayınlanan ilk </a:t>
            </a:r>
            <a:r>
              <a:rPr lang="tr-TR" b="1" u="sng" dirty="0"/>
              <a:t>algoritmadır.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71" y="263243"/>
            <a:ext cx="4154973" cy="296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Başlık 3"/>
          <p:cNvSpPr>
            <a:spLocks noGrp="1"/>
          </p:cNvSpPr>
          <p:nvPr>
            <p:ph type="title"/>
          </p:nvPr>
        </p:nvSpPr>
        <p:spPr>
          <a:xfrm>
            <a:off x="1691680" y="3435846"/>
            <a:ext cx="4752528" cy="653440"/>
          </a:xfrm>
        </p:spPr>
        <p:txBody>
          <a:bodyPr>
            <a:normAutofit/>
          </a:bodyPr>
          <a:lstStyle/>
          <a:p>
            <a:r>
              <a:rPr lang="tr-TR" dirty="0" smtClean="0"/>
              <a:t>Bir program nasıl çalışır ?</a:t>
            </a:r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" y="1203598"/>
            <a:ext cx="1349186" cy="136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685" y="193360"/>
            <a:ext cx="2960833" cy="310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ikdörtgen 11"/>
          <p:cNvSpPr/>
          <p:nvPr/>
        </p:nvSpPr>
        <p:spPr>
          <a:xfrm>
            <a:off x="1597596" y="4596218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2"/>
                </a:solidFill>
                <a:hlinkClick r:id="rId6"/>
              </a:rPr>
              <a:t>https://www.learncomputerscienceonline.com/what-is-computer-program/</a:t>
            </a:r>
            <a:endParaRPr lang="tr-TR" dirty="0">
              <a:solidFill>
                <a:schemeClr val="bg2"/>
              </a:solidFill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597596" y="415592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Kaynak :</a:t>
            </a:r>
            <a:endParaRPr lang="tr-TR" dirty="0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51280"/>
            <a:ext cx="1475656" cy="169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7" y="396421"/>
            <a:ext cx="6967327" cy="474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581432"/>
          </a:xfrm>
        </p:spPr>
        <p:txBody>
          <a:bodyPr>
            <a:normAutofit fontScale="90000"/>
          </a:bodyPr>
          <a:lstStyle>
            <a:extLst/>
          </a:lstStyle>
          <a:p>
            <a:r>
              <a:rPr lang="tr-TR" dirty="0" smtClean="0"/>
              <a:t>Bilgisayar Sistemi Mimari Katmanları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62546"/>
            <a:ext cx="7278834" cy="4480954"/>
          </a:xfrm>
          <a:prstGeom prst="rect">
            <a:avLst/>
          </a:prstGeom>
        </p:spPr>
      </p:pic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581432"/>
          </a:xfrm>
        </p:spPr>
        <p:txBody>
          <a:bodyPr>
            <a:normAutofit fontScale="90000"/>
          </a:bodyPr>
          <a:lstStyle>
            <a:extLst/>
          </a:lstStyle>
          <a:p>
            <a:r>
              <a:rPr lang="tr-TR" dirty="0" smtClean="0"/>
              <a:t>Bir Programda Veriler ve İşlemler</a:t>
            </a:r>
            <a:endParaRPr lang="tr-TR" dirty="0"/>
          </a:p>
        </p:txBody>
      </p:sp>
      <p:sp>
        <p:nvSpPr>
          <p:cNvPr id="2" name="Dikdörtgen 1"/>
          <p:cNvSpPr/>
          <p:nvPr/>
        </p:nvSpPr>
        <p:spPr>
          <a:xfrm>
            <a:off x="1763688" y="3691480"/>
            <a:ext cx="5472608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Programs work with data. You feed numbers, letters, and words </a:t>
            </a:r>
            <a:endParaRPr lang="tr-TR" sz="1600" dirty="0" smtClean="0"/>
          </a:p>
          <a:p>
            <a:r>
              <a:rPr lang="en-US" sz="1600" dirty="0" smtClean="0"/>
              <a:t>to </a:t>
            </a:r>
            <a:r>
              <a:rPr lang="en-US" sz="1600" dirty="0"/>
              <a:t>the computer, and you expect it to do something with the data. 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2137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95536" y="267494"/>
            <a:ext cx="7776864" cy="648072"/>
          </a:xfrm>
        </p:spPr>
        <p:txBody>
          <a:bodyPr>
            <a:normAutofit fontScale="90000"/>
          </a:bodyPr>
          <a:lstStyle>
            <a:extLst/>
          </a:lstStyle>
          <a:p>
            <a:r>
              <a:rPr lang="tr-TR" dirty="0" err="1" smtClean="0"/>
              <a:t>Types</a:t>
            </a:r>
            <a:r>
              <a:rPr lang="tr-TR" dirty="0"/>
              <a:t> : </a:t>
            </a:r>
            <a:r>
              <a:rPr lang="tr-TR" dirty="0" err="1" smtClean="0"/>
              <a:t>variables</a:t>
            </a:r>
            <a:r>
              <a:rPr lang="tr-TR" dirty="0" smtClean="0"/>
              <a:t>, </a:t>
            </a:r>
            <a:r>
              <a:rPr lang="tr-TR" dirty="0" err="1" smtClean="0"/>
              <a:t>constants</a:t>
            </a:r>
            <a:r>
              <a:rPr lang="tr-TR" dirty="0" smtClean="0"/>
              <a:t>…</a:t>
            </a:r>
            <a:endParaRPr lang="tr-TR" dirty="0"/>
          </a:p>
        </p:txBody>
      </p:sp>
      <p:sp>
        <p:nvSpPr>
          <p:cNvPr id="8" name="Dikdörtgen 7"/>
          <p:cNvSpPr/>
          <p:nvPr/>
        </p:nvSpPr>
        <p:spPr>
          <a:xfrm>
            <a:off x="98465" y="1382454"/>
            <a:ext cx="4457367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tr-TR" dirty="0"/>
              <a:t>Programlar, tamsayılar ve kayan nokta </a:t>
            </a:r>
            <a:r>
              <a:rPr lang="tr-TR" dirty="0" smtClean="0"/>
              <a:t>sayılar </a:t>
            </a:r>
            <a:r>
              <a:rPr lang="tr-TR" dirty="0"/>
              <a:t>gibi farklı veri türlerini farklı şekillerde depolamalı ve işlemelidir. </a:t>
            </a:r>
            <a:endParaRPr lang="tr-TR" dirty="0" smtClean="0"/>
          </a:p>
          <a:p>
            <a:pPr algn="just"/>
            <a:r>
              <a:rPr lang="tr-TR" dirty="0" smtClean="0"/>
              <a:t>Bu </a:t>
            </a:r>
            <a:r>
              <a:rPr lang="tr-TR" dirty="0"/>
              <a:t>amaçla, derleyicinin belirli bir </a:t>
            </a:r>
            <a:r>
              <a:rPr lang="tr-TR" dirty="0" smtClean="0"/>
              <a:t>ifadenin </a:t>
            </a:r>
            <a:r>
              <a:rPr lang="tr-TR" dirty="0"/>
              <a:t>ne tür verileri temsil ettiğini bilmesi gerekir.</a:t>
            </a:r>
          </a:p>
        </p:txBody>
      </p:sp>
      <p:sp>
        <p:nvSpPr>
          <p:cNvPr id="9" name="Dikdörtgen 8"/>
          <p:cNvSpPr/>
          <p:nvPr/>
        </p:nvSpPr>
        <p:spPr>
          <a:xfrm>
            <a:off x="345709" y="2975627"/>
            <a:ext cx="415428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dirty="0"/>
              <a:t>C dilinde nesne terimi, bellekteki içeriği değerleri </a:t>
            </a:r>
            <a:r>
              <a:rPr lang="tr-TR" dirty="0" smtClean="0"/>
              <a:t>ile temsil </a:t>
            </a:r>
            <a:r>
              <a:rPr lang="tr-TR" dirty="0"/>
              <a:t>edebilen bir konuma karşılık gelir.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441410" y="4052560"/>
            <a:ext cx="3962880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r-TR" dirty="0"/>
              <a:t>Adları olan nesnelere </a:t>
            </a:r>
            <a:r>
              <a:rPr lang="tr-TR" b="1" u="sng" dirty="0"/>
              <a:t>değişken</a:t>
            </a:r>
            <a:r>
              <a:rPr lang="tr-TR" dirty="0"/>
              <a:t> de denir</a:t>
            </a:r>
            <a:r>
              <a:rPr lang="tr-TR" dirty="0" smtClean="0"/>
              <a:t>.</a:t>
            </a:r>
          </a:p>
          <a:p>
            <a:r>
              <a:rPr lang="tr-TR" dirty="0" err="1" smtClean="0"/>
              <a:t>Değişkenker</a:t>
            </a:r>
            <a:r>
              <a:rPr lang="tr-TR" dirty="0" smtClean="0"/>
              <a:t> program </a:t>
            </a:r>
            <a:r>
              <a:rPr lang="tr-TR" dirty="0" err="1" smtClean="0"/>
              <a:t>içersinde</a:t>
            </a:r>
            <a:r>
              <a:rPr lang="tr-TR" dirty="0" smtClean="0"/>
              <a:t> farklı </a:t>
            </a:r>
          </a:p>
          <a:p>
            <a:r>
              <a:rPr lang="tr-TR" dirty="0" smtClean="0"/>
              <a:t>değerler alabilirler.</a:t>
            </a:r>
            <a:endParaRPr lang="tr-TR" dirty="0"/>
          </a:p>
        </p:txBody>
      </p:sp>
      <p:sp>
        <p:nvSpPr>
          <p:cNvPr id="11" name="Dikdörtgen 10"/>
          <p:cNvSpPr/>
          <p:nvPr/>
        </p:nvSpPr>
        <p:spPr>
          <a:xfrm>
            <a:off x="4751843" y="1405756"/>
            <a:ext cx="417646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dirty="0"/>
              <a:t>Bir nesnenin türü, nesnenin bellekte ne kadar yer kapladığını ve olası değerlerinin nasıl kodlanacağını belirler.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4714194" y="2427734"/>
            <a:ext cx="4251761" cy="1569660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tr-TR" sz="1600" b="1" u="sng" dirty="0"/>
              <a:t>Örneğin, </a:t>
            </a:r>
            <a:r>
              <a:rPr lang="tr-TR" sz="1600" dirty="0"/>
              <a:t>aynı </a:t>
            </a:r>
            <a:r>
              <a:rPr lang="tr-TR" sz="1600" b="1" i="1" u="sng" dirty="0"/>
              <a:t>bit</a:t>
            </a:r>
            <a:r>
              <a:rPr lang="tr-TR" sz="1600" dirty="0"/>
              <a:t> modeli, veri nesnesinin </a:t>
            </a:r>
            <a:endParaRPr lang="tr-TR" sz="1600" dirty="0" smtClean="0"/>
          </a:p>
          <a:p>
            <a:r>
              <a:rPr lang="tr-TR" sz="1600" dirty="0" smtClean="0"/>
              <a:t>işaretli </a:t>
            </a:r>
            <a:r>
              <a:rPr lang="tr-TR" sz="1600" dirty="0"/>
              <a:t>olarak yorumlanmasına (yani, pozitif veya negatif) veya işaretsiz olarak yorumlanmasına ve dolayısıyla negatif değerleri temsil edememesine bağlı olarak tamamen farklı tamsayıları temsil edebilir.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4751843" y="4083918"/>
            <a:ext cx="3992568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r-TR" b="1" u="sng" dirty="0" smtClean="0"/>
              <a:t>Sabitler</a:t>
            </a:r>
            <a:r>
              <a:rPr lang="tr-TR" dirty="0" smtClean="0"/>
              <a:t> ise, aynı </a:t>
            </a:r>
            <a:r>
              <a:rPr lang="tr-TR" dirty="0" err="1" smtClean="0"/>
              <a:t>değişkenkler</a:t>
            </a:r>
            <a:r>
              <a:rPr lang="tr-TR" dirty="0" smtClean="0"/>
              <a:t> gibi olup ,</a:t>
            </a:r>
          </a:p>
          <a:p>
            <a:r>
              <a:rPr lang="tr-TR" dirty="0" smtClean="0"/>
              <a:t>Program </a:t>
            </a:r>
            <a:r>
              <a:rPr lang="tr-TR" dirty="0" err="1" smtClean="0"/>
              <a:t>içersinde</a:t>
            </a:r>
            <a:r>
              <a:rPr lang="tr-TR" dirty="0" smtClean="0"/>
              <a:t> tanımlandıktan sonra </a:t>
            </a:r>
          </a:p>
          <a:p>
            <a:r>
              <a:rPr lang="tr-TR" dirty="0" smtClean="0"/>
              <a:t>değerleri asla değişmez.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448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95536" y="267494"/>
            <a:ext cx="7776864" cy="648072"/>
          </a:xfrm>
        </p:spPr>
        <p:txBody>
          <a:bodyPr>
            <a:normAutofit fontScale="90000"/>
          </a:bodyPr>
          <a:lstStyle>
            <a:extLst/>
          </a:lstStyle>
          <a:p>
            <a:r>
              <a:rPr lang="tr-TR" dirty="0" err="1" smtClean="0"/>
              <a:t>Types</a:t>
            </a:r>
            <a:r>
              <a:rPr lang="tr-TR" dirty="0"/>
              <a:t> : </a:t>
            </a:r>
            <a:r>
              <a:rPr lang="tr-TR" dirty="0" err="1" smtClean="0"/>
              <a:t>variables</a:t>
            </a:r>
            <a:r>
              <a:rPr lang="tr-TR" dirty="0" smtClean="0"/>
              <a:t>, </a:t>
            </a:r>
            <a:r>
              <a:rPr lang="tr-TR" dirty="0" err="1" smtClean="0"/>
              <a:t>constants</a:t>
            </a:r>
            <a:r>
              <a:rPr lang="tr-TR" dirty="0" smtClean="0"/>
              <a:t>…</a:t>
            </a:r>
            <a:endParaRPr lang="tr-TR" dirty="0"/>
          </a:p>
        </p:txBody>
      </p:sp>
      <p:sp>
        <p:nvSpPr>
          <p:cNvPr id="7" name="Dikdörtgen 6"/>
          <p:cNvSpPr/>
          <p:nvPr/>
        </p:nvSpPr>
        <p:spPr>
          <a:xfrm>
            <a:off x="107504" y="1347614"/>
            <a:ext cx="4266728" cy="8002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Typology</a:t>
            </a:r>
          </a:p>
          <a:p>
            <a:r>
              <a:rPr lang="en-US" dirty="0"/>
              <a:t>The types in C can be classified as follows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Dikdörtgen 2"/>
          <p:cNvSpPr/>
          <p:nvPr/>
        </p:nvSpPr>
        <p:spPr>
          <a:xfrm>
            <a:off x="183963" y="2239349"/>
            <a:ext cx="4190269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• Basic type</a:t>
            </a:r>
          </a:p>
          <a:p>
            <a:pPr lvl="1"/>
            <a:r>
              <a:rPr lang="en-US" dirty="0"/>
              <a:t>• </a:t>
            </a:r>
            <a:r>
              <a:rPr lang="en-US" i="1" dirty="0"/>
              <a:t>Standard and extended integer types</a:t>
            </a:r>
          </a:p>
          <a:p>
            <a:pPr lvl="1"/>
            <a:r>
              <a:rPr lang="en-US" i="1" dirty="0"/>
              <a:t>• Real and complex floating-point </a:t>
            </a:r>
            <a:r>
              <a:rPr lang="en-US" i="1" dirty="0" smtClean="0"/>
              <a:t>types</a:t>
            </a:r>
            <a:endParaRPr lang="en-US" i="1" dirty="0"/>
          </a:p>
        </p:txBody>
      </p:sp>
      <p:sp>
        <p:nvSpPr>
          <p:cNvPr id="4" name="Dikdörtgen 3"/>
          <p:cNvSpPr/>
          <p:nvPr/>
        </p:nvSpPr>
        <p:spPr>
          <a:xfrm>
            <a:off x="2243509" y="3291830"/>
            <a:ext cx="2160240" cy="17543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• </a:t>
            </a:r>
            <a:r>
              <a:rPr lang="en-US" dirty="0"/>
              <a:t>Derived types</a:t>
            </a:r>
          </a:p>
          <a:p>
            <a:pPr lvl="1"/>
            <a:r>
              <a:rPr lang="en-US" dirty="0"/>
              <a:t>• </a:t>
            </a:r>
            <a:r>
              <a:rPr lang="en-US" i="1" dirty="0"/>
              <a:t>Pointer types</a:t>
            </a:r>
          </a:p>
          <a:p>
            <a:pPr lvl="1"/>
            <a:r>
              <a:rPr lang="en-US" i="1" dirty="0"/>
              <a:t>• Array types</a:t>
            </a:r>
          </a:p>
          <a:p>
            <a:pPr lvl="1"/>
            <a:r>
              <a:rPr lang="en-US" i="1" dirty="0"/>
              <a:t>• Structure types</a:t>
            </a:r>
          </a:p>
          <a:p>
            <a:pPr lvl="1"/>
            <a:r>
              <a:rPr lang="en-US" i="1" dirty="0"/>
              <a:t>• Union types</a:t>
            </a:r>
          </a:p>
          <a:p>
            <a:pPr lvl="1"/>
            <a:r>
              <a:rPr lang="en-US" i="1" dirty="0"/>
              <a:t>• Function types</a:t>
            </a:r>
            <a:endParaRPr lang="tr-TR" i="1" dirty="0"/>
          </a:p>
        </p:txBody>
      </p:sp>
      <p:sp>
        <p:nvSpPr>
          <p:cNvPr id="5" name="Dikdörtgen 4"/>
          <p:cNvSpPr/>
          <p:nvPr/>
        </p:nvSpPr>
        <p:spPr>
          <a:xfrm>
            <a:off x="107504" y="3291830"/>
            <a:ext cx="201622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• Enumerated types</a:t>
            </a:r>
          </a:p>
          <a:p>
            <a:r>
              <a:rPr lang="en-US" dirty="0"/>
              <a:t>• The type void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635646"/>
            <a:ext cx="6048672" cy="2648117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4457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Grp="1"/>
          </p:cNvSpPr>
          <p:nvPr>
            <p:ph type="title"/>
          </p:nvPr>
        </p:nvSpPr>
        <p:spPr>
          <a:xfrm>
            <a:off x="395536" y="267494"/>
            <a:ext cx="7776864" cy="648072"/>
          </a:xfrm>
        </p:spPr>
        <p:txBody>
          <a:bodyPr>
            <a:normAutofit fontScale="90000"/>
          </a:bodyPr>
          <a:lstStyle>
            <a:extLst/>
          </a:lstStyle>
          <a:p>
            <a:r>
              <a:rPr lang="tr-TR" dirty="0" err="1" smtClean="0"/>
              <a:t>Types</a:t>
            </a:r>
            <a:r>
              <a:rPr lang="tr-TR" dirty="0"/>
              <a:t> : </a:t>
            </a:r>
            <a:r>
              <a:rPr lang="tr-TR" dirty="0" err="1" smtClean="0"/>
              <a:t>variables</a:t>
            </a:r>
            <a:r>
              <a:rPr lang="tr-TR" dirty="0" smtClean="0"/>
              <a:t>, </a:t>
            </a:r>
            <a:r>
              <a:rPr lang="tr-TR" dirty="0" err="1" smtClean="0"/>
              <a:t>constants</a:t>
            </a:r>
            <a:r>
              <a:rPr lang="tr-TR" dirty="0" smtClean="0"/>
              <a:t>…</a:t>
            </a: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63638"/>
            <a:ext cx="3224335" cy="2916957"/>
          </a:xfrm>
          <a:prstGeom prst="rect">
            <a:avLst/>
          </a:prstGeom>
          <a:ln/>
          <a:scene3d>
            <a:camera prst="perspectiveLeft"/>
            <a:lightRig rig="threePt" dir="t"/>
          </a:scene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9" name="Dikdörtgen 8"/>
          <p:cNvSpPr/>
          <p:nvPr/>
        </p:nvSpPr>
        <p:spPr>
          <a:xfrm>
            <a:off x="731940" y="3435846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The following 37 keywords are reserved in C, each having a specific meaning to the compiler, and must not be used as identifiers</a:t>
            </a:r>
            <a:r>
              <a:rPr lang="en-US" dirty="0"/>
              <a:t>:</a:t>
            </a:r>
            <a:endParaRPr lang="tr-T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63638"/>
            <a:ext cx="3573426" cy="135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58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11560" y="339502"/>
            <a:ext cx="3458344" cy="509424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Integer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066" y="1851670"/>
            <a:ext cx="3514432" cy="1945844"/>
          </a:xfrm>
          <a:prstGeom prst="rect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3598"/>
            <a:ext cx="5570540" cy="1872208"/>
          </a:xfrm>
          <a:prstGeom prst="rect">
            <a:avLst/>
          </a:prstGeom>
          <a:ln/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perspectiveRelaxedModerately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Dikdörtgen 5"/>
          <p:cNvSpPr/>
          <p:nvPr/>
        </p:nvSpPr>
        <p:spPr>
          <a:xfrm>
            <a:off x="206461" y="3147814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char </a:t>
            </a:r>
            <a:r>
              <a:rPr lang="en-US" sz="1600" dirty="0" err="1">
                <a:latin typeface="Calibri" panose="020F0502020204030204" pitchFamily="34" charset="0"/>
              </a:rPr>
              <a:t>ch</a:t>
            </a:r>
            <a:r>
              <a:rPr lang="en-US" sz="1600" dirty="0">
                <a:latin typeface="Calibri" panose="020F0502020204030204" pitchFamily="34" charset="0"/>
              </a:rPr>
              <a:t> = 'A'; // A variable with type char</a:t>
            </a:r>
            <a:r>
              <a:rPr lang="en-US" sz="1600" dirty="0" smtClean="0">
                <a:latin typeface="Calibri" panose="020F0502020204030204" pitchFamily="34" charset="0"/>
              </a:rPr>
              <a:t>.</a:t>
            </a:r>
            <a:endParaRPr lang="tr-TR" sz="1600" dirty="0" smtClean="0">
              <a:latin typeface="Calibri" panose="020F0502020204030204" pitchFamily="34" charset="0"/>
            </a:endParaRPr>
          </a:p>
          <a:p>
            <a:r>
              <a:rPr lang="en-US" sz="1600" dirty="0" err="1" smtClean="0">
                <a:latin typeface="Calibri" panose="020F0502020204030204" pitchFamily="34" charset="0"/>
              </a:rPr>
              <a:t>printf</a:t>
            </a:r>
            <a:r>
              <a:rPr lang="en-US" sz="1600" dirty="0">
                <a:latin typeface="Calibri" panose="020F0502020204030204" pitchFamily="34" charset="0"/>
              </a:rPr>
              <a:t>("The character %c has the character code %d.\n", </a:t>
            </a:r>
            <a:r>
              <a:rPr lang="en-US" sz="1600" dirty="0" err="1">
                <a:latin typeface="Calibri" panose="020F0502020204030204" pitchFamily="34" charset="0"/>
              </a:rPr>
              <a:t>ch</a:t>
            </a:r>
            <a:r>
              <a:rPr lang="en-US" sz="1600" dirty="0">
                <a:latin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</a:rPr>
              <a:t>ch</a:t>
            </a:r>
            <a:r>
              <a:rPr lang="en-US" sz="1600" dirty="0">
                <a:latin typeface="Calibri" panose="020F0502020204030204" pitchFamily="34" charset="0"/>
              </a:rPr>
              <a:t>); </a:t>
            </a:r>
            <a:endParaRPr lang="tr-TR" sz="1600" dirty="0" smtClean="0">
              <a:latin typeface="Calibri" panose="020F0502020204030204" pitchFamily="34" charset="0"/>
            </a:endParaRPr>
          </a:p>
          <a:p>
            <a:r>
              <a:rPr lang="en-US" sz="1600" dirty="0" smtClean="0">
                <a:latin typeface="Calibri" panose="020F0502020204030204" pitchFamily="34" charset="0"/>
              </a:rPr>
              <a:t>for </a:t>
            </a:r>
            <a:r>
              <a:rPr lang="en-US" sz="1600" dirty="0">
                <a:latin typeface="Calibri" panose="020F0502020204030204" pitchFamily="34" charset="0"/>
              </a:rPr>
              <a:t>( ; </a:t>
            </a:r>
            <a:r>
              <a:rPr lang="en-US" sz="1600" dirty="0" err="1">
                <a:latin typeface="Calibri" panose="020F0502020204030204" pitchFamily="34" charset="0"/>
              </a:rPr>
              <a:t>ch</a:t>
            </a:r>
            <a:r>
              <a:rPr lang="en-US" sz="1600" dirty="0">
                <a:latin typeface="Calibri" panose="020F0502020204030204" pitchFamily="34" charset="0"/>
              </a:rPr>
              <a:t> &lt;= 'Z'; ++</a:t>
            </a:r>
            <a:r>
              <a:rPr lang="en-US" sz="1600" dirty="0" err="1">
                <a:latin typeface="Calibri" panose="020F0502020204030204" pitchFamily="34" charset="0"/>
              </a:rPr>
              <a:t>ch</a:t>
            </a:r>
            <a:r>
              <a:rPr lang="en-US" sz="1600" dirty="0">
                <a:latin typeface="Calibri" panose="020F0502020204030204" pitchFamily="34" charset="0"/>
              </a:rPr>
              <a:t> ) </a:t>
            </a:r>
            <a:endParaRPr lang="tr-TR" sz="1600" dirty="0" smtClean="0">
              <a:latin typeface="Calibri" panose="020F0502020204030204" pitchFamily="34" charset="0"/>
            </a:endParaRPr>
          </a:p>
          <a:p>
            <a:r>
              <a:rPr lang="tr-TR" sz="1600" dirty="0">
                <a:latin typeface="Calibri" panose="020F0502020204030204" pitchFamily="34" charset="0"/>
              </a:rPr>
              <a:t>	</a:t>
            </a:r>
            <a:r>
              <a:rPr lang="en-US" sz="1600" dirty="0" err="1" smtClean="0">
                <a:latin typeface="Calibri" panose="020F0502020204030204" pitchFamily="34" charset="0"/>
              </a:rPr>
              <a:t>printf</a:t>
            </a:r>
            <a:r>
              <a:rPr lang="en-US" sz="1600" dirty="0">
                <a:latin typeface="Calibri" panose="020F0502020204030204" pitchFamily="34" charset="0"/>
              </a:rPr>
              <a:t>("%</a:t>
            </a:r>
            <a:r>
              <a:rPr lang="en-US" sz="1600" dirty="0" smtClean="0">
                <a:latin typeface="Calibri" panose="020F0502020204030204" pitchFamily="34" charset="0"/>
              </a:rPr>
              <a:t>2c</a:t>
            </a:r>
            <a:r>
              <a:rPr lang="tr-TR" sz="1600" dirty="0" smtClean="0">
                <a:latin typeface="Calibri" panose="020F0502020204030204" pitchFamily="34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</a:rPr>
              <a:t>", </a:t>
            </a:r>
            <a:r>
              <a:rPr lang="en-US" sz="1600" dirty="0" err="1">
                <a:latin typeface="Calibri" panose="020F0502020204030204" pitchFamily="34" charset="0"/>
              </a:rPr>
              <a:t>ch</a:t>
            </a:r>
            <a:r>
              <a:rPr lang="en-US" sz="1600" dirty="0">
                <a:latin typeface="Calibri" panose="020F0502020204030204" pitchFamily="34" charset="0"/>
              </a:rPr>
              <a:t>);</a:t>
            </a:r>
            <a:endParaRPr lang="tr-TR" sz="1600" dirty="0">
              <a:latin typeface="Calibri" panose="020F0502020204030204" pitchFamily="34" charset="0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02144"/>
            <a:ext cx="4886693" cy="4418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Metin kutusu 2"/>
          <p:cNvSpPr txBox="1"/>
          <p:nvPr/>
        </p:nvSpPr>
        <p:spPr>
          <a:xfrm>
            <a:off x="172896" y="4619332"/>
            <a:ext cx="395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u="sng" dirty="0" smtClean="0">
                <a:solidFill>
                  <a:srgbClr val="FF0000"/>
                </a:solidFill>
              </a:rPr>
              <a:t>Not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i="1" dirty="0" smtClean="0"/>
              <a:t>C in </a:t>
            </a:r>
            <a:r>
              <a:rPr lang="tr-TR" i="1" dirty="0" err="1"/>
              <a:t>Nutshell:Character</a:t>
            </a:r>
            <a:r>
              <a:rPr lang="tr-TR" i="1" dirty="0"/>
              <a:t> </a:t>
            </a:r>
            <a:r>
              <a:rPr lang="tr-TR" i="1" dirty="0" err="1" smtClean="0"/>
              <a:t>Sets</a:t>
            </a:r>
            <a:r>
              <a:rPr lang="tr-TR" i="1" dirty="0" smtClean="0"/>
              <a:t>, </a:t>
            </a:r>
            <a:r>
              <a:rPr lang="tr-TR" i="1" dirty="0" err="1" smtClean="0"/>
              <a:t>page</a:t>
            </a:r>
            <a:r>
              <a:rPr lang="tr-TR" i="1" dirty="0" smtClean="0"/>
              <a:t> 8</a:t>
            </a:r>
            <a:endParaRPr lang="tr-TR" i="1" dirty="0"/>
          </a:p>
        </p:txBody>
      </p:sp>
    </p:spTree>
    <p:extLst>
      <p:ext uri="{BB962C8B-B14F-4D97-AF65-F5344CB8AC3E}">
        <p14:creationId xmlns:p14="http://schemas.microsoft.com/office/powerpoint/2010/main" val="113359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iş Ekran Sunu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530</Words>
  <Application>Microsoft Office PowerPoint</Application>
  <PresentationFormat>Ekran Gösterisi (16:9)</PresentationFormat>
  <Paragraphs>83</Paragraphs>
  <Slides>18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4" baseType="lpstr">
      <vt:lpstr>Arial</vt:lpstr>
      <vt:lpstr>Calibri</vt:lpstr>
      <vt:lpstr>Tw Cen MT</vt:lpstr>
      <vt:lpstr>Wingdings</vt:lpstr>
      <vt:lpstr>Wingdings 2</vt:lpstr>
      <vt:lpstr>Geniş Ekran Sunu</vt:lpstr>
      <vt:lpstr>PowerPoint Sunusu</vt:lpstr>
      <vt:lpstr>Ada Lovelace :Bilgisayarın İcadından Bir Asır Önce                              Algoritma Yazan Dünyanın İlk Programcısı</vt:lpstr>
      <vt:lpstr>Bir program nasıl çalışır ?</vt:lpstr>
      <vt:lpstr>Bilgisayar Sistemi Mimari Katmanları</vt:lpstr>
      <vt:lpstr>Bir Programda Veriler ve İşlemler</vt:lpstr>
      <vt:lpstr>Types : variables, constants…</vt:lpstr>
      <vt:lpstr>Types : variables, constants…</vt:lpstr>
      <vt:lpstr>Types : variables, constants…</vt:lpstr>
      <vt:lpstr>Integer Types </vt:lpstr>
      <vt:lpstr>Integer Types </vt:lpstr>
      <vt:lpstr>Integer Types </vt:lpstr>
      <vt:lpstr>Integer Types with Exact Width (C99)</vt:lpstr>
      <vt:lpstr>Example : </vt:lpstr>
      <vt:lpstr>Floating-Point Types</vt:lpstr>
      <vt:lpstr>Example 2-2. Illustrating the precision of type float</vt:lpstr>
      <vt:lpstr>PowerPoint Sunusu</vt:lpstr>
      <vt:lpstr>Yazılım Geliştirme Döngüsü</vt:lpstr>
      <vt:lpstr>PowerPoint Sunusu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2020-05-25T08:33:32Z</dcterms:created>
  <dcterms:modified xsi:type="dcterms:W3CDTF">2020-10-15T11:14:28Z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1055</vt:i4>
  </property>
  <property fmtid="{D5CDD505-2E9C-101B-9397-08002B2CF9AE}" pid="3" name="_Version">
    <vt:lpwstr>12.0.4518</vt:lpwstr>
  </property>
</Properties>
</file>